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</p:sldMasterIdLst>
  <p:notesMasterIdLst>
    <p:notesMasterId r:id="rId22"/>
  </p:notesMasterIdLst>
  <p:sldIdLst>
    <p:sldId id="314" r:id="rId2"/>
    <p:sldId id="315" r:id="rId3"/>
    <p:sldId id="302" r:id="rId4"/>
    <p:sldId id="321" r:id="rId5"/>
    <p:sldId id="322" r:id="rId6"/>
    <p:sldId id="308" r:id="rId7"/>
    <p:sldId id="310" r:id="rId8"/>
    <p:sldId id="323" r:id="rId9"/>
    <p:sldId id="303" r:id="rId10"/>
    <p:sldId id="324" r:id="rId11"/>
    <p:sldId id="287" r:id="rId12"/>
    <p:sldId id="293" r:id="rId13"/>
    <p:sldId id="320" r:id="rId14"/>
    <p:sldId id="317" r:id="rId15"/>
    <p:sldId id="318" r:id="rId16"/>
    <p:sldId id="312" r:id="rId17"/>
    <p:sldId id="319" r:id="rId18"/>
    <p:sldId id="300" r:id="rId19"/>
    <p:sldId id="263" r:id="rId20"/>
    <p:sldId id="31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666" y="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9C9D7-615A-427E-ACD7-82154912D176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FF45E-0B85-4C81-BA24-F75976AD6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05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চিত্রটি অংকনের</a:t>
            </a:r>
            <a:r>
              <a:rPr lang="bn-BD" baseline="0" dirty="0" smtClean="0"/>
              <a:t> সময় </a:t>
            </a:r>
            <a:r>
              <a:rPr lang="bn-BD" dirty="0" smtClean="0"/>
              <a:t>অবশ্যই</a:t>
            </a:r>
            <a:r>
              <a:rPr lang="bn-BD" baseline="0" dirty="0" smtClean="0"/>
              <a:t> পেন্সিল কম্পাস ব্যবহার করতে হবে ।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FF45E-0B85-4C81-BA24-F75976AD61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16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চিত্রটি অংকনের</a:t>
            </a:r>
            <a:r>
              <a:rPr lang="bn-BD" baseline="0" dirty="0" smtClean="0"/>
              <a:t> সময় </a:t>
            </a:r>
            <a:r>
              <a:rPr lang="bn-BD" dirty="0" smtClean="0"/>
              <a:t>অবশ্যই</a:t>
            </a:r>
            <a:r>
              <a:rPr lang="bn-BD" baseline="0" dirty="0" smtClean="0"/>
              <a:t> পেন্সিল কম্পাস ব্যবহার করতে হবে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FF45E-0B85-4C81-BA24-F75976AD61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83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চিত্রটি অংকনের</a:t>
            </a:r>
            <a:r>
              <a:rPr lang="bn-BD" baseline="0" dirty="0" smtClean="0"/>
              <a:t> সময় </a:t>
            </a:r>
            <a:r>
              <a:rPr lang="bn-BD" dirty="0" smtClean="0"/>
              <a:t>অবশ্যই</a:t>
            </a:r>
            <a:r>
              <a:rPr lang="bn-BD" baseline="0" dirty="0" smtClean="0"/>
              <a:t> পেন্সিল কম্পাস ব্যবহার করতে হবে ।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FF45E-0B85-4C81-BA24-F75976AD61A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14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চিত্রটি অংকনের</a:t>
            </a:r>
            <a:r>
              <a:rPr lang="bn-BD" baseline="0" dirty="0" smtClean="0"/>
              <a:t> সময় </a:t>
            </a:r>
            <a:r>
              <a:rPr lang="bn-BD" dirty="0" smtClean="0"/>
              <a:t>অবশ্যই</a:t>
            </a:r>
            <a:r>
              <a:rPr lang="bn-BD" baseline="0" dirty="0" smtClean="0"/>
              <a:t> পেন্সিল কম্পাস ব্যবহার করতে হবে ।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FF45E-0B85-4C81-BA24-F75976AD61A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04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চিত্রটি অংকনের</a:t>
            </a:r>
            <a:r>
              <a:rPr lang="bn-BD" baseline="0" dirty="0" smtClean="0"/>
              <a:t> সময় </a:t>
            </a:r>
            <a:r>
              <a:rPr lang="bn-BD" dirty="0" smtClean="0"/>
              <a:t>অবশ্যই</a:t>
            </a:r>
            <a:r>
              <a:rPr lang="bn-BD" baseline="0" dirty="0" smtClean="0"/>
              <a:t> পেন্সিল কম্পাস ব্যবহার করতে হবে ।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FF45E-0B85-4C81-BA24-F75976AD61A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757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চিত্রটি অংকনের</a:t>
            </a:r>
            <a:r>
              <a:rPr lang="bn-BD" baseline="0" dirty="0" smtClean="0"/>
              <a:t> সময় </a:t>
            </a:r>
            <a:r>
              <a:rPr lang="bn-BD" dirty="0" smtClean="0"/>
              <a:t>অবশ্যই</a:t>
            </a:r>
            <a:r>
              <a:rPr lang="bn-BD" baseline="0" dirty="0" smtClean="0"/>
              <a:t> পেন্সিল কম্পাস ব্যবহার করতে হবে ।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FF45E-0B85-4C81-BA24-F75976AD61A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53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3C12595-85C2-48B7-96ED-B94F6D00E94D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25024B3-A171-4EDB-93BD-49C997FF86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jpeg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8.jpe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4332" y="0"/>
            <a:ext cx="9144000" cy="64940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endParaRPr lang="bn-BD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দীপায়ন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চাকমা  </a:t>
            </a:r>
          </a:p>
          <a:p>
            <a:pPr algn="ctr"/>
            <a:endParaRPr lang="bn-BD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সহ শিক্ষক</a:t>
            </a:r>
          </a:p>
          <a:p>
            <a:pPr algn="ctr"/>
            <a:r>
              <a:rPr lang="en-US" sz="32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মোনঘর</a:t>
            </a:r>
            <a:r>
              <a:rPr lang="en-US" sz="32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আবাসিক</a:t>
            </a:r>
            <a:r>
              <a:rPr lang="bn-BD" sz="32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বিদ্যালয় </a:t>
            </a:r>
          </a:p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রাংগাপানি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, রাংগামাটি 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ইমেইলঃ</a:t>
            </a:r>
            <a:r>
              <a:rPr lang="en-US" sz="32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dip.sudir@gmail.com</a:t>
            </a:r>
            <a:endParaRPr lang="bn-BD" sz="3200" dirty="0" smtClean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User\Pictures\p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399" y="2438400"/>
            <a:ext cx="1756927" cy="19812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62200" y="539821"/>
            <a:ext cx="3886200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prstTxWarp prst="textCanDown">
              <a:avLst/>
            </a:prstTxWarp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bn-BD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5400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49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76908" y="175186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61795" y="350446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83872" y="357567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29308" y="2060017"/>
            <a:ext cx="1728735" cy="1457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129043" y="3517865"/>
            <a:ext cx="3429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90209" y="3522479"/>
            <a:ext cx="16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৪ সেঃমি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2396927">
            <a:off x="4203180" y="2353290"/>
            <a:ext cx="16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৪ সেঃমি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9125304">
            <a:off x="2150547" y="2367187"/>
            <a:ext cx="16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৪ সেঃমি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47800" y="4267200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AB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= 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BC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=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CA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= ৪ সেঃমি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392" y="4957874"/>
            <a:ext cx="8329407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সমবাহু ত্রিভুজ 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 ত্রিভুজের তিনটি বাহুই সমান তাকে সমবাহু ত্রিভুজ বলে । 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2117320" y="2070065"/>
            <a:ext cx="1726223" cy="14431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20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  <p:bldP spid="10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29093" y="2102195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04994" y="152400"/>
            <a:ext cx="61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9542" y="4876800"/>
            <a:ext cx="8357258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বিষমবাহু ভুজ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 ত্রিভুজের একটি বাহুও সমান নয় তাকে   বিষমবাহুভুজ বলে। 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25105" y="106506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79619" y="341727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463366" y="348847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2235144" y="1447800"/>
            <a:ext cx="584256" cy="197826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819400" y="1447800"/>
            <a:ext cx="2856467" cy="198287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208537" y="3430672"/>
            <a:ext cx="3429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7166560">
            <a:off x="1181107" y="2110907"/>
            <a:ext cx="205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5 </a:t>
            </a:r>
            <a:r>
              <a:rPr lang="bn-BD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সেঃমি</a:t>
            </a:r>
            <a:endParaRPr lang="en-US" sz="2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822902">
            <a:off x="3615206" y="1946253"/>
            <a:ext cx="205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৭ সেঃমি</a:t>
            </a:r>
            <a:endParaRPr lang="en-US" sz="2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16580" y="3626976"/>
            <a:ext cx="205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৬ সেঃমি</a:t>
            </a:r>
            <a:endParaRPr lang="en-US" sz="2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337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 animBg="1"/>
      <p:bldP spid="16" grpId="0"/>
      <p:bldP spid="18" grpId="0"/>
      <p:bldP spid="19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785000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133600" y="914400"/>
            <a:ext cx="3419526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একক </a:t>
            </a:r>
            <a:r>
              <a:rPr lang="bn-BD" sz="54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54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-1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5300" y="29718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একটি সমবাহু ত্রিভুজের বাহুর দৈর্ঘ্য ৪সেঃমি হলে ত্রিভুজটি   অংকন কর।  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98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3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396326" y="2570760"/>
            <a:ext cx="24384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09268" y="2386094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76400" y="304800"/>
            <a:ext cx="3886200" cy="838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6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সমাধান-১</a:t>
            </a:r>
            <a:endParaRPr lang="en-US" sz="6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440" y="1122960"/>
            <a:ext cx="1490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মনে করি,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50049" y="1267879"/>
            <a:ext cx="70306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একটি সমবাহুত্রিভুজের  বাহু দৈর্ঘ্য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a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দেওয়া আছে। ত্রিভুজটি আঁকতে হবে।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61077" y="2386094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৫সেঃমি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659234" y="5105400"/>
            <a:ext cx="4953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767926" y="3422357"/>
            <a:ext cx="1367808" cy="16830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676400" y="3422357"/>
            <a:ext cx="1091526" cy="16747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Arc 16"/>
          <p:cNvSpPr/>
          <p:nvPr/>
        </p:nvSpPr>
        <p:spPr>
          <a:xfrm>
            <a:off x="4061077" y="4648200"/>
            <a:ext cx="74657" cy="15240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46792">
            <a:off x="1701914" y="3361548"/>
            <a:ext cx="1528384" cy="288581"/>
          </a:xfrm>
          <a:prstGeom prst="arc">
            <a:avLst>
              <a:gd name="adj1" fmla="val 16200000"/>
              <a:gd name="adj2" fmla="val 2140684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/>
          <p:cNvSpPr/>
          <p:nvPr/>
        </p:nvSpPr>
        <p:spPr>
          <a:xfrm rot="18370045">
            <a:off x="1988214" y="3599993"/>
            <a:ext cx="1465606" cy="739137"/>
          </a:xfrm>
          <a:prstGeom prst="arc">
            <a:avLst>
              <a:gd name="adj1" fmla="val 16200000"/>
              <a:gd name="adj2" fmla="val 2140684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466106" y="2895600"/>
            <a:ext cx="581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A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99321" y="4964668"/>
            <a:ext cx="581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12234" y="5149334"/>
            <a:ext cx="581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35734" y="5334000"/>
            <a:ext cx="581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C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676400" y="3424088"/>
            <a:ext cx="1091526" cy="16729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767926" y="3424088"/>
            <a:ext cx="1367808" cy="16729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676400" y="5105400"/>
            <a:ext cx="2438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859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  <p:bldP spid="8" grpId="0"/>
      <p:bldP spid="9" grpId="0"/>
      <p:bldP spid="17" grpId="0" animBg="1"/>
      <p:bldP spid="18" grpId="0" animBg="1"/>
      <p:bldP spid="19" grpId="0" animBg="1"/>
      <p:bldP spid="23" grpId="0"/>
      <p:bldP spid="23" grpId="1"/>
      <p:bldP spid="24" grpId="0"/>
      <p:bldP spid="24" grpId="1"/>
      <p:bldP spid="25" grpId="0"/>
      <p:bldP spid="26" grpId="0"/>
      <p:bldP spid="26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619644"/>
            <a:ext cx="3962400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prstTxWarp prst="textWave2">
              <a:avLst>
                <a:gd name="adj1" fmla="val 12500"/>
                <a:gd name="adj2" fmla="val 713"/>
              </a:avLst>
            </a:prstTxWarp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একক </a:t>
            </a:r>
            <a:r>
              <a:rPr lang="bn-BD" sz="54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54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54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২</a:t>
            </a:r>
            <a:endParaRPr lang="en-US" sz="54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2514600"/>
            <a:ext cx="7467600" cy="95410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>
            <a:spAutoFit/>
          </a:bodyPr>
          <a:lstStyle/>
          <a:p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একটি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ত্রিভুজের  </a:t>
            </a:r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বাহু দৈর্ঘ্য 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a=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cs typeface="NikoshBAN" pitchFamily="2" charset="0"/>
              </a:rPr>
              <a:t>4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সেঃমি, 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B=</a:t>
            </a:r>
            <a:r>
              <a:rPr lang="en-US" sz="2800" dirty="0" smtClean="0">
                <a:solidFill>
                  <a:srgbClr val="002060"/>
                </a:solidFill>
                <a:cs typeface="NikoshBAN" pitchFamily="2" charset="0"/>
              </a:rPr>
              <a:t>5</a:t>
            </a:r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সেঃমি,</a:t>
            </a:r>
            <a:r>
              <a:rPr lang="en-US" sz="2800" dirty="0" smtClean="0">
                <a:solidFill>
                  <a:srgbClr val="002060"/>
                </a:solidFill>
                <a:cs typeface="NikoshBAN" pitchFamily="2" charset="0"/>
              </a:rPr>
              <a:t> C= 6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সেঃমি দেওয়া </a:t>
            </a:r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আছে।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অংকনের বিবরণসহ ত্রিভুজটি অংকন কর।</a:t>
            </a:r>
            <a:endParaRPr lang="en-US" sz="2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8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14501" y="381000"/>
            <a:ext cx="2895600" cy="838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4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সমাধান-২</a:t>
            </a:r>
            <a:endParaRPr lang="en-US" sz="44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3760" y="2985647"/>
            <a:ext cx="1866375" cy="46166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অংকনের বিবরণঃ</a:t>
            </a:r>
            <a:endParaRPr lang="en-US" sz="2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4501" y="3471414"/>
            <a:ext cx="3736713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১.  যে কোন একটি রেখাংশ 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BD </a:t>
            </a:r>
            <a:r>
              <a:rPr lang="bn-BD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নিই ।</a:t>
            </a:r>
            <a:endParaRPr lang="en-US" sz="2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2731" y="3965429"/>
            <a:ext cx="8835360" cy="46166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২. </a:t>
            </a:r>
            <a:r>
              <a:rPr lang="en-US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B</a:t>
            </a:r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কে কন্দ্র করে </a:t>
            </a:r>
            <a:r>
              <a:rPr lang="en-US" sz="2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a </a:t>
            </a:r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এর সমান ব্যাসার্ধ নিয়ে </a:t>
            </a:r>
            <a:r>
              <a:rPr lang="en-US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BC</a:t>
            </a:r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এর  </a:t>
            </a:r>
            <a:r>
              <a:rPr lang="bn-BD" sz="2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যে কোন</a:t>
            </a:r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পাশে একটি বৃত্তচাপ আঁকি।</a:t>
            </a:r>
            <a:endParaRPr lang="en-US" sz="2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02325" y="4453345"/>
            <a:ext cx="8153664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bn-BD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৩.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C</a:t>
            </a:r>
            <a:r>
              <a:rPr lang="bn-BD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কে </a:t>
            </a:r>
            <a:r>
              <a:rPr lang="bn-BD" sz="2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কন্দ্র করে </a:t>
            </a:r>
            <a:r>
              <a:rPr lang="en-US" sz="2400" dirty="0">
                <a:solidFill>
                  <a:srgbClr val="00B0F0"/>
                </a:solidFill>
                <a:cs typeface="NikoshBAN" pitchFamily="2" charset="0"/>
              </a:rPr>
              <a:t>c </a:t>
            </a:r>
            <a:r>
              <a:rPr lang="bn-BD" sz="2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এর সমান ব্যাসার্ধ নিয়ে </a:t>
            </a:r>
            <a:r>
              <a:rPr lang="bn-BD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একই পাশে  আরও </a:t>
            </a:r>
            <a:r>
              <a:rPr lang="bn-BD" sz="2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একটি বৃত্তচাপ </a:t>
            </a:r>
            <a:r>
              <a:rPr lang="bn-BD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আঁকি।</a:t>
            </a:r>
            <a:endParaRPr lang="en-US" sz="2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36272" y="5417955"/>
            <a:ext cx="3114499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bn-BD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৫.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B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,C</a:t>
            </a:r>
            <a:r>
              <a:rPr lang="bn-BD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ও  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C,A</a:t>
            </a:r>
            <a:r>
              <a:rPr lang="bn-BD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যোগ করি । </a:t>
            </a:r>
            <a:endParaRPr lang="en-US" sz="2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50771" y="5417954"/>
            <a:ext cx="3523971" cy="46166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তাহলে ,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ABC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–ই  উদ্দিষ্ট ত্রিভুজ 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02325" y="4956290"/>
            <a:ext cx="5565075" cy="46166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৪. এ </a:t>
            </a:r>
            <a:r>
              <a:rPr lang="bn-BD" sz="2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বৃত্তচাপটি আগের বৃত্তচাপটিকে </a:t>
            </a:r>
            <a:r>
              <a:rPr lang="en-US" sz="2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A</a:t>
            </a:r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বিন্দুতে ছেদ করল । </a:t>
            </a:r>
            <a:endParaRPr lang="en-US" sz="2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02325" y="1219201"/>
            <a:ext cx="3448481" cy="1815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>
            <a:spAutoFit/>
          </a:bodyPr>
          <a:lstStyle/>
          <a:p>
            <a:r>
              <a:rPr lang="bn-BD" sz="2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একটি </a:t>
            </a:r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ত্রিভুজের  </a:t>
            </a:r>
            <a:r>
              <a:rPr lang="bn-BD" sz="2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বাহু দৈর্ঘ্য 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a=</a:t>
            </a:r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cs typeface="NikoshBAN" pitchFamily="2" charset="0"/>
              </a:rPr>
              <a:t>4</a:t>
            </a:r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সেঃমি, </a:t>
            </a:r>
            <a:r>
              <a:rPr lang="en-US" sz="2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b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2800" dirty="0" smtClean="0">
                <a:solidFill>
                  <a:srgbClr val="0070C0"/>
                </a:solidFill>
                <a:cs typeface="NikoshBAN" pitchFamily="2" charset="0"/>
              </a:rPr>
              <a:t>5</a:t>
            </a:r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সেঃমি,</a:t>
            </a:r>
            <a:r>
              <a:rPr lang="en-US" sz="2800" dirty="0" smtClean="0">
                <a:solidFill>
                  <a:srgbClr val="0070C0"/>
                </a:solidFill>
                <a:cs typeface="NikoshBAN" pitchFamily="2" charset="0"/>
              </a:rPr>
              <a:t> c= 6 </a:t>
            </a:r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সেঃমি দেওয়া </a:t>
            </a:r>
            <a:r>
              <a:rPr lang="bn-BD" sz="2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আছে। ত্রিভুজটি আঁকতে </a:t>
            </a:r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হবে।</a:t>
            </a:r>
            <a:endParaRPr lang="en-US" sz="28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720244" y="3174397"/>
            <a:ext cx="37473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Arc 47"/>
          <p:cNvSpPr/>
          <p:nvPr/>
        </p:nvSpPr>
        <p:spPr>
          <a:xfrm>
            <a:off x="6122087" y="2717197"/>
            <a:ext cx="74657" cy="15240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/>
          <p:cNvSpPr/>
          <p:nvPr/>
        </p:nvSpPr>
        <p:spPr>
          <a:xfrm rot="846792">
            <a:off x="3762924" y="1430545"/>
            <a:ext cx="1528384" cy="288581"/>
          </a:xfrm>
          <a:prstGeom prst="arc">
            <a:avLst>
              <a:gd name="adj1" fmla="val 16200000"/>
              <a:gd name="adj2" fmla="val 2140684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c 49"/>
          <p:cNvSpPr/>
          <p:nvPr/>
        </p:nvSpPr>
        <p:spPr>
          <a:xfrm rot="18370045">
            <a:off x="4049224" y="1668990"/>
            <a:ext cx="1465606" cy="739137"/>
          </a:xfrm>
          <a:prstGeom prst="arc">
            <a:avLst>
              <a:gd name="adj1" fmla="val 16200000"/>
              <a:gd name="adj2" fmla="val 2140684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527116" y="964597"/>
            <a:ext cx="581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A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060331" y="3033665"/>
            <a:ext cx="581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B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543800" y="3091152"/>
            <a:ext cx="581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D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287683" y="3148844"/>
            <a:ext cx="581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C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3737410" y="1493085"/>
            <a:ext cx="1091526" cy="16729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828936" y="1493085"/>
            <a:ext cx="1367808" cy="16729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737410" y="3174397"/>
            <a:ext cx="2438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793451" y="833522"/>
            <a:ext cx="15703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389577" y="648856"/>
            <a:ext cx="140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7696200" y="578445"/>
            <a:ext cx="1344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/>
              <a:t>৪</a:t>
            </a:r>
            <a:r>
              <a:rPr lang="bn-BD" dirty="0" smtClean="0"/>
              <a:t>সেঃমি</a:t>
            </a:r>
            <a:endParaRPr lang="en-US" dirty="0"/>
          </a:p>
        </p:txBody>
      </p:sp>
      <p:cxnSp>
        <p:nvCxnSpPr>
          <p:cNvPr id="61" name="Straight Connector 60"/>
          <p:cNvCxnSpPr/>
          <p:nvPr/>
        </p:nvCxnSpPr>
        <p:spPr>
          <a:xfrm>
            <a:off x="5787072" y="1104900"/>
            <a:ext cx="16805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783889" y="884540"/>
            <a:ext cx="1344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/>
              <a:t>৫</a:t>
            </a:r>
            <a:r>
              <a:rPr lang="bn-BD" dirty="0" smtClean="0"/>
              <a:t>সেঃমি</a:t>
            </a:r>
            <a:endParaRPr lang="en-US" dirty="0"/>
          </a:p>
        </p:txBody>
      </p:sp>
      <p:cxnSp>
        <p:nvCxnSpPr>
          <p:cNvPr id="63" name="Straight Connector 62"/>
          <p:cNvCxnSpPr>
            <a:endCxn id="64" idx="1"/>
          </p:cNvCxnSpPr>
          <p:nvPr/>
        </p:nvCxnSpPr>
        <p:spPr>
          <a:xfrm flipV="1">
            <a:off x="5779684" y="1437243"/>
            <a:ext cx="1892997" cy="68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672681" y="1252577"/>
            <a:ext cx="1344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/>
              <a:t>৬</a:t>
            </a:r>
            <a:r>
              <a:rPr lang="bn-BD" dirty="0" smtClean="0"/>
              <a:t>সেঃমি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5389577" y="920234"/>
            <a:ext cx="140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389577" y="1309713"/>
            <a:ext cx="22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4051214" y="3447312"/>
            <a:ext cx="4711786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BD</a:t>
            </a:r>
            <a:r>
              <a:rPr lang="bn-BD" sz="2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হতে</a:t>
            </a:r>
            <a:r>
              <a:rPr lang="en-US" sz="2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BC=b </a:t>
            </a:r>
            <a:r>
              <a:rPr lang="bn-BD" sz="2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অংশ কেটে নিই </a:t>
            </a:r>
            <a:endParaRPr lang="en-US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4415911" y="3083962"/>
            <a:ext cx="973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3929078" y="1901111"/>
            <a:ext cx="486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716270" y="1942476"/>
            <a:ext cx="486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265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9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9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9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8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8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mph" presetSubtype="0" repeatCount="indefinite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7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22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22" presetClass="emph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 animBg="1"/>
      <p:bldP spid="33" grpId="0" animBg="1"/>
      <p:bldP spid="34" grpId="0" animBg="1"/>
      <p:bldP spid="34" grpId="1" animBg="1"/>
      <p:bldP spid="17" grpId="0" animBg="1"/>
      <p:bldP spid="36" grpId="0" animBg="1"/>
      <p:bldP spid="48" grpId="0" animBg="1"/>
      <p:bldP spid="49" grpId="0" animBg="1"/>
      <p:bldP spid="50" grpId="0" animBg="1"/>
      <p:bldP spid="51" grpId="0"/>
      <p:bldP spid="51" grpId="1"/>
      <p:bldP spid="51" grpId="2"/>
      <p:bldP spid="51" grpId="3"/>
      <p:bldP spid="51" grpId="4"/>
      <p:bldP spid="52" grpId="0"/>
      <p:bldP spid="52" grpId="1"/>
      <p:bldP spid="52" grpId="2"/>
      <p:bldP spid="52" grpId="3"/>
      <p:bldP spid="52" grpId="4"/>
      <p:bldP spid="53" grpId="0"/>
      <p:bldP spid="54" grpId="0"/>
      <p:bldP spid="54" grpId="1"/>
      <p:bldP spid="54" grpId="2"/>
      <p:bldP spid="54" grpId="3"/>
      <p:bldP spid="54" grpId="4"/>
      <p:bldP spid="59" grpId="0"/>
      <p:bldP spid="60" grpId="0"/>
      <p:bldP spid="62" grpId="0"/>
      <p:bldP spid="64" grpId="0"/>
      <p:bldP spid="65" grpId="0"/>
      <p:bldP spid="66" grpId="0"/>
      <p:bldP spid="74" grpId="0" animBg="1"/>
      <p:bldP spid="76" grpId="0"/>
      <p:bldP spid="77" grpId="0"/>
      <p:bldP spid="7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912362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7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905000" y="685800"/>
            <a:ext cx="4495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একক </a:t>
            </a:r>
            <a:r>
              <a:rPr lang="bn-BD" sz="54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5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54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৩</a:t>
            </a:r>
            <a:endParaRPr lang="en-US" sz="54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6620" y="2378947"/>
            <a:ext cx="7950758" cy="954107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এমন  একটি সমকোণী ত্রিভুজ অংকন কর যেন সমকোণ সংলগ্ন বাহুদ্বয় 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a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=৪সেঃমি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b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৫সেঃমি এর সমান হয়।  </a:t>
            </a:r>
            <a:endParaRPr lang="en-US" sz="2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554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62857"/>
            <a:ext cx="3886200" cy="838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6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সমাধান-৩</a:t>
            </a:r>
            <a:endParaRPr lang="en-US" sz="6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651192" y="2838322"/>
            <a:ext cx="309666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rc 4"/>
          <p:cNvSpPr/>
          <p:nvPr/>
        </p:nvSpPr>
        <p:spPr>
          <a:xfrm rot="2259723">
            <a:off x="5978867" y="2030452"/>
            <a:ext cx="1409700" cy="18288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" name="Arc 8"/>
          <p:cNvSpPr/>
          <p:nvPr/>
        </p:nvSpPr>
        <p:spPr>
          <a:xfrm rot="18967138">
            <a:off x="4041311" y="2460941"/>
            <a:ext cx="2428075" cy="2098541"/>
          </a:xfrm>
          <a:prstGeom prst="arc">
            <a:avLst>
              <a:gd name="adj1" fmla="val 17840516"/>
              <a:gd name="adj2" fmla="val 65070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" name="Arc 9"/>
          <p:cNvSpPr/>
          <p:nvPr/>
        </p:nvSpPr>
        <p:spPr>
          <a:xfrm rot="19526878">
            <a:off x="5115247" y="1798101"/>
            <a:ext cx="914400" cy="3048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Arc 10"/>
          <p:cNvSpPr/>
          <p:nvPr/>
        </p:nvSpPr>
        <p:spPr>
          <a:xfrm rot="15172720">
            <a:off x="4955883" y="2394572"/>
            <a:ext cx="914400" cy="563371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5650636" y="481957"/>
            <a:ext cx="556" cy="23525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c 15"/>
          <p:cNvSpPr/>
          <p:nvPr/>
        </p:nvSpPr>
        <p:spPr>
          <a:xfrm rot="19643016">
            <a:off x="5458084" y="2580570"/>
            <a:ext cx="914400" cy="3048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2036675">
            <a:off x="4993703" y="1605603"/>
            <a:ext cx="914400" cy="3048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5615862" y="992512"/>
            <a:ext cx="1866231" cy="1843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 rot="21427484">
            <a:off x="4582869" y="1028775"/>
            <a:ext cx="1526163" cy="16501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24785" y="333732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601369" y="2895472"/>
            <a:ext cx="3558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058223" y="531726"/>
            <a:ext cx="34015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517696" y="2905150"/>
            <a:ext cx="4603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514598" y="2882256"/>
            <a:ext cx="33534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5218" y="1306173"/>
            <a:ext cx="4950129" cy="830997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একটি সমকোণী ত্রিভুজের সমকোণ সংলগ্ন বাহুদ্বয়  </a:t>
            </a:r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a </a:t>
            </a:r>
            <a:r>
              <a:rPr lang="bn-BD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b</a:t>
            </a:r>
            <a:r>
              <a:rPr lang="bn-BD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দেওয়া আছে। ত্রিভুজটি আঁকতে হবে।   </a:t>
            </a:r>
            <a:endParaRPr lang="en-US" sz="2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5734" y="1003536"/>
            <a:ext cx="1304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মনেকরি,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49191" y="2714019"/>
            <a:ext cx="2598809" cy="46166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অংকনের বিবরণঃ</a:t>
            </a:r>
            <a:endParaRPr lang="en-US" sz="2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9190" y="4273703"/>
            <a:ext cx="5508059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৩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BC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রেখাংশের 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B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বিন্দুতে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BE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লম্ব আঁকি ।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810567" y="2382739"/>
            <a:ext cx="1858462" cy="2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82934" y="2656983"/>
            <a:ext cx="2133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5734" y="2123482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05219" y="242737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9191" y="3248320"/>
            <a:ext cx="5508059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১.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BD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যেকোন একটি রেখাংশ নিই।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9191" y="3774037"/>
            <a:ext cx="5508059" cy="46166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২.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BD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থেকে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BC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অংশ কেটে  নিই।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5696" y="4877199"/>
            <a:ext cx="5508059" cy="46166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৪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BE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হতে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এর সমান করে 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A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অংশ কেটে নিই ।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49191" y="5387809"/>
            <a:ext cx="5508059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৫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.  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A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C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যোগ করি 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110802" y="5393220"/>
            <a:ext cx="5637051" cy="46166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 wrap="square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তাহলে ,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ABC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–ই  উদ্দিষ্ট  ত্রিভুজ।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60028" y="279670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51039" y="172772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5631513" y="2834500"/>
            <a:ext cx="1866231" cy="382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659983" y="1023427"/>
            <a:ext cx="1866231" cy="184135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636161" y="1013994"/>
            <a:ext cx="22084" cy="183811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91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4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9" grpId="0" animBg="1"/>
      <p:bldP spid="10" grpId="0" animBg="1"/>
      <p:bldP spid="11" grpId="0" animBg="1"/>
      <p:bldP spid="16" grpId="0" animBg="1"/>
      <p:bldP spid="17" grpId="0" animBg="1"/>
      <p:bldP spid="21" grpId="0" animBg="1"/>
      <p:bldP spid="3" grpId="0"/>
      <p:bldP spid="6" grpId="0"/>
      <p:bldP spid="7" grpId="0"/>
      <p:bldP spid="13" grpId="0"/>
      <p:bldP spid="15" grpId="0"/>
      <p:bldP spid="22" grpId="0" animBg="1"/>
      <p:bldP spid="23" grpId="0"/>
      <p:bldP spid="24" grpId="0" animBg="1"/>
      <p:bldP spid="25" grpId="0" animBg="1"/>
      <p:bldP spid="28" grpId="0"/>
      <p:bldP spid="29" grpId="0"/>
      <p:bldP spid="30" grpId="0" animBg="1"/>
      <p:bldP spid="32" grpId="0" animBg="1"/>
      <p:bldP spid="33" grpId="0" animBg="1"/>
      <p:bldP spid="36" grpId="0" animBg="1"/>
      <p:bldP spid="37" grpId="0" animBg="1"/>
      <p:bldP spid="34" grpId="0"/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438834"/>
            <a:ext cx="33528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8371" y="1455378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(ক) ১টি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371" y="1055011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 সমকোণী ত্রিভুজের সূক্ষ্ণকোণ কয়টি ?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1176" y="1965151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(গ) ৩টি</a:t>
            </a:r>
            <a:endParaRPr lang="bn-BD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981853" y="2087076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(ঘ) ৪টি </a:t>
            </a:r>
            <a:endParaRPr lang="bn-BD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724662" y="1578231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(খ)   ২টি</a:t>
            </a:r>
          </a:p>
        </p:txBody>
      </p:sp>
      <p:sp>
        <p:nvSpPr>
          <p:cNvPr id="24" name="Oval 23"/>
          <p:cNvSpPr/>
          <p:nvPr/>
        </p:nvSpPr>
        <p:spPr>
          <a:xfrm>
            <a:off x="4074286" y="1520666"/>
            <a:ext cx="555812" cy="566410"/>
          </a:xfrm>
          <a:prstGeom prst="ellipse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74654" y="2988316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(ক)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১টি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98938" y="2487751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২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সমকোণী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ত্রিভুজ আঁকতে হলে কয়টি লম্ব আঁকতে হবে?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06029" y="3533269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(গ) ৩টি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074286" y="3533269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(ঘ)  ৪টি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791898" y="2972528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(খ) ২টি </a:t>
            </a:r>
          </a:p>
        </p:txBody>
      </p:sp>
      <p:sp>
        <p:nvSpPr>
          <p:cNvPr id="30" name="Oval 29"/>
          <p:cNvSpPr/>
          <p:nvPr/>
        </p:nvSpPr>
        <p:spPr>
          <a:xfrm>
            <a:off x="663412" y="2988316"/>
            <a:ext cx="555812" cy="566410"/>
          </a:xfrm>
          <a:prstGeom prst="ellipse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12656" y="4613351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(ক) সূক্ষ্ণকোণী ত্রিভুজ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9759" y="419100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৩। যে ত্রিভুজের তিনটি বাহু সমান তাকে বলে -----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2656" y="5263822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(গ) সমবাহু ত্রিভুজ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80609" y="5283915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(ঘ)   বিষমবাহু ত্রিভুজ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589256" y="4656541"/>
            <a:ext cx="3558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(খ) স্থূলকোণী ত্রভুজ </a:t>
            </a:r>
          </a:p>
        </p:txBody>
      </p:sp>
      <p:sp>
        <p:nvSpPr>
          <p:cNvPr id="32" name="Oval 31"/>
          <p:cNvSpPr/>
          <p:nvPr/>
        </p:nvSpPr>
        <p:spPr>
          <a:xfrm>
            <a:off x="347505" y="5220632"/>
            <a:ext cx="555812" cy="566410"/>
          </a:xfrm>
          <a:prstGeom prst="ellipse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31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 animBg="1"/>
      <p:bldP spid="25" grpId="0"/>
      <p:bldP spid="26" grpId="0"/>
      <p:bldP spid="27" grpId="0"/>
      <p:bldP spid="28" grpId="0"/>
      <p:bldP spid="29" grpId="0"/>
      <p:bldP spid="30" grpId="0" animBg="1"/>
      <p:bldP spid="15" grpId="0"/>
      <p:bldP spid="16" grpId="0"/>
      <p:bldP spid="17" grpId="0"/>
      <p:bldP spid="18" grpId="0"/>
      <p:bldP spid="31" grpId="0"/>
      <p:bldP spid="3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ublic\Pictures\Sample Pictures\Houses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2262" y="1828800"/>
            <a:ext cx="4763747" cy="2249547"/>
          </a:xfrm>
          <a:prstGeom prst="rect">
            <a:avLst/>
          </a:prstGeom>
          <a:noFill/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352124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1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239471"/>
              </p:ext>
            </p:extLst>
          </p:nvPr>
        </p:nvGraphicFramePr>
        <p:xfrm>
          <a:off x="4841875" y="5837238"/>
          <a:ext cx="3048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2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41875" y="5837238"/>
                        <a:ext cx="30480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3124200" y="457200"/>
            <a:ext cx="314060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BD" sz="54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54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1660" y="4343400"/>
            <a:ext cx="824258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একটি 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ত্রিভুজের  দুইটি বাহু 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a=3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সেঃমি  ও 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b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=৫সেঃমি এবং অন্তর্ভূক্ত  কোণ 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  <a:sym typeface="Symbol"/>
              </a:rPr>
              <a:t>B=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 দেওয়া আছে । অংকনের বিবরণসহ ত্রিভুজটি অংকন কর। 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09379"/>
              </p:ext>
            </p:extLst>
          </p:nvPr>
        </p:nvGraphicFramePr>
        <p:xfrm>
          <a:off x="3276600" y="4865499"/>
          <a:ext cx="76200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3" name="Equation" r:id="rId7" imgW="291960" imgH="203040" progId="Equation.3">
                  <p:embed/>
                </p:oleObj>
              </mc:Choice>
              <mc:Fallback>
                <p:oleObj name="Equation" r:id="rId7" imgW="291960" imgH="2030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865499"/>
                        <a:ext cx="762000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013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1200" y="1600200"/>
            <a:ext cx="4572000" cy="255454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>
            <a:spAutoFit/>
          </a:bodyPr>
          <a:lstStyle/>
          <a:p>
            <a:pPr algn="ctr"/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শ্রেণিঃ  সপ্তম </a:t>
            </a:r>
            <a:endParaRPr lang="bn-BD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বিষয়ঃ  গণিত</a:t>
            </a:r>
          </a:p>
          <a:p>
            <a:pPr algn="ctr"/>
            <a:r>
              <a:rPr lang="bn-BD" sz="40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সময়ঃ ৪৫ মিনিট </a:t>
            </a:r>
          </a:p>
          <a:p>
            <a:pPr algn="ctr"/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অধ্যায়ঃ নবম 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049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4414" y="4191000"/>
            <a:ext cx="6163119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prstTxWarp prst="textCanDown">
              <a:avLst/>
            </a:prstTxWarp>
            <a:spAutoFit/>
          </a:bodyPr>
          <a:lstStyle/>
          <a:p>
            <a:pPr algn="ctr"/>
            <a:r>
              <a:rPr lang="bn-BD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সবাইকে ধন্যবাদ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2" name="Picture 4" descr="E:\Animation pictures\flowers_133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937674" y="-2243925"/>
            <a:ext cx="3276600" cy="8526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617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228600"/>
            <a:ext cx="67818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নিচের চিত্রগুলো লক্ষ কর।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76908" y="175186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61795" y="350446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383872" y="357567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2117320" y="2070065"/>
            <a:ext cx="1726223" cy="14431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829308" y="2060017"/>
            <a:ext cx="1728735" cy="1457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129043" y="3517865"/>
            <a:ext cx="3429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90209" y="3522479"/>
            <a:ext cx="16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৪ সেঃমি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 rot="2396927">
            <a:off x="4203180" y="2353290"/>
            <a:ext cx="16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৪ সেঃমি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 rot="19125304">
            <a:off x="2150547" y="2367187"/>
            <a:ext cx="16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৪ সেঃমি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4267200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AB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= 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BC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=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CA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= ৪ সেঃমি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700" y="5257799"/>
            <a:ext cx="23622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সমবাহু ত্রিভুজ 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676908" y="990600"/>
            <a:ext cx="23622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চিত্র-১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73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  <p:bldP spid="24" grpId="0"/>
      <p:bldP spid="6" grpId="0"/>
      <p:bldP spid="53" grpId="0"/>
      <p:bldP spid="56" grpId="0"/>
      <p:bldP spid="7" grpId="0"/>
      <p:bldP spid="8" grpId="0" animBg="1"/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20898" y="123398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99356" y="378937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21433" y="386057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954881" y="1524000"/>
            <a:ext cx="633838" cy="2274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588719" y="1524000"/>
            <a:ext cx="2550762" cy="233657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66604" y="3802772"/>
            <a:ext cx="3172877" cy="578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17713508">
            <a:off x="2020570" y="2276699"/>
            <a:ext cx="16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৪ সেঃমি</a:t>
            </a:r>
            <a:endParaRPr lang="en-US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2272036">
            <a:off x="4476804" y="2359533"/>
            <a:ext cx="16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৬</a:t>
            </a:r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সেঃমি</a:t>
            </a:r>
            <a:endParaRPr lang="en-US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88719" y="3798166"/>
            <a:ext cx="16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৫ সেঃমি</a:t>
            </a:r>
            <a:endParaRPr lang="en-US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44598" y="609600"/>
            <a:ext cx="23622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চিত্র-২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90800" y="4724400"/>
            <a:ext cx="23622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বিষমবাহু ত্রভুজ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7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9" grpId="0"/>
      <p:bldP spid="10" grpId="0"/>
      <p:bldP spid="14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/>
          <p:cNvSpPr/>
          <p:nvPr/>
        </p:nvSpPr>
        <p:spPr>
          <a:xfrm>
            <a:off x="3520814" y="1496503"/>
            <a:ext cx="1676400" cy="1994889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70332" y="1308278"/>
            <a:ext cx="328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2944" y="3379345"/>
            <a:ext cx="328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32618" y="3463971"/>
            <a:ext cx="328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C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32859" y="3135458"/>
            <a:ext cx="381000" cy="3609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31342" y="381000"/>
            <a:ext cx="23622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চিত্র-৩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4038600"/>
            <a:ext cx="479290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  <a:sym typeface="Symbol"/>
              </a:rPr>
              <a:t>ABC=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সমকোণ</a:t>
            </a:r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বা  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963369"/>
              </p:ext>
            </p:extLst>
          </p:nvPr>
        </p:nvGraphicFramePr>
        <p:xfrm>
          <a:off x="5545690" y="4038600"/>
          <a:ext cx="430383" cy="492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Equation" r:id="rId3" imgW="241200" imgH="190440" progId="Equation.3">
                  <p:embed/>
                </p:oleObj>
              </mc:Choice>
              <mc:Fallback>
                <p:oleObj name="Equation" r:id="rId3" imgW="241200" imgH="1904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45690" y="4038600"/>
                        <a:ext cx="430383" cy="4924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542259" y="5618999"/>
            <a:ext cx="2362200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সমকোণী ত্রিভুজ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3398596" y="4724400"/>
            <a:ext cx="515263" cy="894599"/>
          </a:xfrm>
          <a:prstGeom prst="downArrow">
            <a:avLst/>
          </a:prstGeom>
          <a:solidFill>
            <a:srgbClr val="92D05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34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 animBg="1"/>
      <p:bldP spid="7" grpId="0" animBg="1"/>
      <p:bldP spid="8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1752600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আজকের পাঠ  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1200" y="3237244"/>
            <a:ext cx="57150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অনুশীলনী-৯.৩ (ত্রিভুজ অংকন)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3736731" y="2287339"/>
            <a:ext cx="609600" cy="7853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773115" y="4800600"/>
            <a:ext cx="61311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পৃষ্ঠা- ১৪৫ , (২০নং সৃজনশীল সমস্যা ) 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3696538" y="3872623"/>
            <a:ext cx="609600" cy="7853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29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73125" y="5181598"/>
            <a:ext cx="8008873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buSzPct val="99000"/>
            </a:pPr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৫। </a:t>
            </a:r>
            <a:r>
              <a:rPr lang="bn-BD" sz="2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অংকনের চিহ্ন ও বিবরণসহ</a:t>
            </a:r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সমকোণী ত্রিভুজ </a:t>
            </a:r>
            <a:r>
              <a:rPr lang="bn-BD" sz="2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অংকন করতে </a:t>
            </a:r>
            <a:r>
              <a:rPr lang="bn-BD" sz="2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পারবে </a:t>
            </a:r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   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1600200"/>
            <a:ext cx="502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99000"/>
            </a:pPr>
            <a:r>
              <a:rPr lang="bn-BD" sz="3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29248" y="399871"/>
            <a:ext cx="2468946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54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শিখ</a:t>
            </a:r>
            <a:r>
              <a:rPr lang="bn-BD" sz="54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</a:t>
            </a:r>
            <a:r>
              <a:rPr lang="bn-BD" sz="54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ফল </a:t>
            </a:r>
            <a:endParaRPr lang="en-US" sz="54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3126" y="2438400"/>
            <a:ext cx="8008872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SzPct val="99000"/>
            </a:pPr>
            <a:r>
              <a:rPr lang="bn-BD" sz="2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১।ত্রিভুজের সংজ্ঞা বলতে পারবে।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125" y="3062084"/>
            <a:ext cx="8008873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txBody>
          <a:bodyPr wrap="square">
            <a:spAutoFit/>
          </a:bodyPr>
          <a:lstStyle/>
          <a:p>
            <a:pPr>
              <a:buSzPct val="99000"/>
            </a:pPr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সমবাহু ত্রিভুজের সংজ্ঞা বলতে পারবে।</a:t>
            </a:r>
          </a:p>
        </p:txBody>
      </p:sp>
      <p:sp>
        <p:nvSpPr>
          <p:cNvPr id="7" name="Rectangle 6"/>
          <p:cNvSpPr/>
          <p:nvPr/>
        </p:nvSpPr>
        <p:spPr>
          <a:xfrm>
            <a:off x="373125" y="3733800"/>
            <a:ext cx="8008873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SzPct val="99000"/>
            </a:pPr>
            <a:r>
              <a:rPr lang="bn-BD" sz="2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৩. সমবাহু ত্রিভুজ অংকন বলতে পারবে।</a:t>
            </a:r>
          </a:p>
        </p:txBody>
      </p:sp>
      <p:sp>
        <p:nvSpPr>
          <p:cNvPr id="8" name="Rectangle 7"/>
          <p:cNvSpPr/>
          <p:nvPr/>
        </p:nvSpPr>
        <p:spPr>
          <a:xfrm>
            <a:off x="373126" y="4495800"/>
            <a:ext cx="8029272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wrap="square">
            <a:spAutoFit/>
          </a:bodyPr>
          <a:lstStyle/>
          <a:p>
            <a:pPr>
              <a:buSzPct val="99000"/>
            </a:pPr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৪। অংকনের চিহ্ন ও বিবরণসহ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বিষমবাহু ত্রিভুজ  অংকন করতে  </a:t>
            </a:r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</p:txBody>
      </p:sp>
    </p:spTree>
    <p:extLst>
      <p:ext uri="{BB962C8B-B14F-4D97-AF65-F5344CB8AC3E}">
        <p14:creationId xmlns:p14="http://schemas.microsoft.com/office/powerpoint/2010/main" val="1807076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2" grpId="0" animBg="1"/>
      <p:bldP spid="5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5797" y="4953000"/>
            <a:ext cx="723434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তিনটি রেখাংশ দ্বারা আবদ্ধ চিত্রকে ত্রিভুজ বলে।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72328" y="107745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7215" y="283005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40962" y="290125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212740" y="1395654"/>
            <a:ext cx="1726223" cy="144319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924728" y="1385606"/>
            <a:ext cx="1728735" cy="145784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86133" y="2843454"/>
            <a:ext cx="3429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19012653">
            <a:off x="1626838" y="1344262"/>
            <a:ext cx="205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AB  </a:t>
            </a:r>
            <a:r>
              <a:rPr lang="bn-BD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রেখাংশ</a:t>
            </a:r>
            <a:endParaRPr lang="en-US" sz="2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2446370">
            <a:off x="4302413" y="1635885"/>
            <a:ext cx="2277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AC </a:t>
            </a:r>
            <a:r>
              <a:rPr lang="bn-BD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রেখাংশ</a:t>
            </a:r>
            <a:endParaRPr lang="en-US" sz="2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90130" y="3078691"/>
            <a:ext cx="2392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BC  </a:t>
            </a:r>
            <a:r>
              <a:rPr lang="bn-BD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রেখাংশ</a:t>
            </a:r>
            <a:endParaRPr lang="en-US" sz="2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93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/>
          <p:cNvSpPr/>
          <p:nvPr/>
        </p:nvSpPr>
        <p:spPr>
          <a:xfrm>
            <a:off x="3534088" y="1750113"/>
            <a:ext cx="2171700" cy="1864807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534088" y="3254019"/>
            <a:ext cx="381000" cy="360903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77790" y="125272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85402" y="347047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80302" y="361492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3534088" y="1744587"/>
            <a:ext cx="0" cy="1870364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321883" y="3799588"/>
            <a:ext cx="3012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সমকোণী ত্রিভুজ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38439" y="4800600"/>
            <a:ext cx="8762999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সমকোণী ত্রিভুজঃ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যে ত্রিভুজের একটি কোণ সমকোণ এবং অপর দুইটি কোণ সূক্ষ্ণকোণ তাকে </a:t>
            </a:r>
            <a:r>
              <a:rPr lang="bn-BD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সমকোণী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ত্রিভুজ বলে।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0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26" grpId="0"/>
      <p:bldP spid="3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1804</TotalTime>
  <Words>722</Words>
  <Application>Microsoft Office PowerPoint</Application>
  <PresentationFormat>On-screen Show (4:3)</PresentationFormat>
  <Paragraphs>168</Paragraphs>
  <Slides>20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Concourse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User</cp:lastModifiedBy>
  <cp:revision>351</cp:revision>
  <dcterms:created xsi:type="dcterms:W3CDTF">2014-12-07T19:34:58Z</dcterms:created>
  <dcterms:modified xsi:type="dcterms:W3CDTF">2017-10-08T16:41:59Z</dcterms:modified>
</cp:coreProperties>
</file>